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74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67" r:id="rId10"/>
    <p:sldId id="258" r:id="rId11"/>
    <p:sldId id="259" r:id="rId12"/>
    <p:sldId id="263" r:id="rId13"/>
    <p:sldId id="261" r:id="rId14"/>
    <p:sldId id="262" r:id="rId15"/>
  </p:sldIdLst>
  <p:sldSz cx="12192000" cy="6858000"/>
  <p:notesSz cx="6858000" cy="9144000"/>
  <p:embeddedFontLst>
    <p:embeddedFont>
      <p:font typeface="Lato" panose="020F0502020204030203" pitchFamily="34" charset="0"/>
      <p:regular r:id="rId17"/>
      <p:bold r:id="rId18"/>
      <p:italic r:id="rId19"/>
      <p:boldItalic r:id="rId20"/>
    </p:embeddedFont>
    <p:embeddedFont>
      <p:font typeface="Merriweather" panose="02060503050406030704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24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66907B80-0235-B1C8-BEF7-5509190EB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D9BA6128-EEB6-4256-8C62-E9A9091F34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CD28FFF0-0FBB-E995-D079-29EACF61C2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1301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47EB3912-8F6F-EA68-9780-313DAB616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746F420C-B9E8-82C6-DFFE-CF40672CFE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F144DE82-D040-A307-27E7-26D90C6C2A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9248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373F7ACF-C147-3762-6850-3D5C50921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B47D2AD0-C3A7-8850-E972-ED49137AF4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E8B7C232-4590-446A-81D2-6A3C0C8120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7882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202FCC20-E555-D6E6-83B5-6EDEA6446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708C760E-D5F6-E61E-A8AA-FA687836E9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E3A2D12A-5A7D-6371-586B-93A125E67F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224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7A65EFD8-1E17-F192-9FFA-455B76552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C365B78F-F3F0-2201-0386-180A0BA6E6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5A51A85F-50A5-4F70-50F4-68ACD686B5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7486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A79B3EDD-95FF-5ABD-93C6-D638FB4B9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3DADEFE8-A8C3-97F8-C8F4-E97BF31012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B045EEF6-EE54-71C2-9FAE-DED3C13791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1235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D7971594-8C51-76D0-9D2E-EABFABB34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943B1A6D-C07D-27DA-DAB3-3993876E92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0B9F9942-9307-00F0-ED63-009B6800D8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8526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>
          <a:extLst>
            <a:ext uri="{FF2B5EF4-FFF2-40B4-BE49-F238E27FC236}">
              <a16:creationId xmlns:a16="http://schemas.microsoft.com/office/drawing/2014/main" id="{C1A68A47-4B6E-2C88-4FB0-BC47BAEC3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>
            <a:extLst>
              <a:ext uri="{FF2B5EF4-FFF2-40B4-BE49-F238E27FC236}">
                <a16:creationId xmlns:a16="http://schemas.microsoft.com/office/drawing/2014/main" id="{E939C606-8191-E1B6-5A35-E327CE25BC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:notes">
            <a:extLst>
              <a:ext uri="{FF2B5EF4-FFF2-40B4-BE49-F238E27FC236}">
                <a16:creationId xmlns:a16="http://schemas.microsoft.com/office/drawing/2014/main" id="{470D39AC-1B25-EE86-77A1-DF3A093B2D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5882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Into-Breach-Apostolic-Exhortation-Catholic/dp/B0DGY4CDRZ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Soul-Apostolate-Jean-Baptiste-Chautard-C-S/dp/0895550318/ref=sr_1_1?adgrpid=147999531492&amp;dib=eyJ2IjoiMSJ9.1Hx6jV4ThG_-lM0N9UrPbNxg73mtoK2iO3_kDDjSGCnkVyXoh-i_ylSjsrVdoMhxcpr-DD_udbOTv86DnvJvAIQJvwWhVxpWBtwOnvkPYK6GSWR94jTkNWyN0fcCmlFTV79rxQkdZSCRj_kZ4r7FDYFJctc5RoRlVcYk_zmQ0Dd26Vs_6AkNv0LzkmmKYGKbqMAAbNo_f_tVtdPxbcL2xtf8N022Cr5j1A7a6ZX7PZA.ityi-4f98LxK2QvBPSH0Df4JzECW8_BP6MW5gvUCpxE&amp;dib_tag=se&amp;hvadid=630575882129&amp;hvdev=c&amp;hvlocphy=20820&amp;hvnetw=g&amp;hvqmt=e&amp;hvrand=9657978822853068485&amp;hvtargid=kwd-294935654340&amp;hydadcr=28705_14667640&amp;keywords=soul+of+the+apostolate&amp;mcid=138ed02015f03ccaa69663110d880873&amp;qid=1760044482&amp;sr=8-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33A6E6-8E56-344A-F5D9-3AA013E8F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34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06;p14">
            <a:extLst>
              <a:ext uri="{FF2B5EF4-FFF2-40B4-BE49-F238E27FC236}">
                <a16:creationId xmlns:a16="http://schemas.microsoft.com/office/drawing/2014/main" id="{48B3C677-0F98-645E-94D6-6A32768E4CFE}"/>
              </a:ext>
            </a:extLst>
          </p:cNvPr>
          <p:cNvSpPr/>
          <p:nvPr/>
        </p:nvSpPr>
        <p:spPr>
          <a:xfrm>
            <a:off x="1472023" y="886210"/>
            <a:ext cx="9004703" cy="5305040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2659674" y="1885950"/>
            <a:ext cx="6629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“The thief comes only to steal and kill and destroy; I came that they may have life, and have it abundantly.”</a:t>
            </a:r>
          </a:p>
          <a:p>
            <a:pPr algn="ctr">
              <a:lnSpc>
                <a:spcPct val="150000"/>
              </a:lnSpc>
              <a:buClr>
                <a:schemeClr val="lt1"/>
              </a:buClr>
              <a:buSzPts val="1600"/>
            </a:pPr>
            <a:r>
              <a:rPr lang="en-US" sz="36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John 10:10 (RSV-2CE)</a:t>
            </a:r>
            <a:endParaRPr lang="en-US" sz="44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5" name="Google Shape;124;p14">
            <a:extLst>
              <a:ext uri="{FF2B5EF4-FFF2-40B4-BE49-F238E27FC236}">
                <a16:creationId xmlns:a16="http://schemas.microsoft.com/office/drawing/2014/main" id="{81503F76-9EF0-7050-993B-AA3C0A5AF40E}"/>
              </a:ext>
            </a:extLst>
          </p:cNvPr>
          <p:cNvGrpSpPr/>
          <p:nvPr/>
        </p:nvGrpSpPr>
        <p:grpSpPr>
          <a:xfrm>
            <a:off x="11176266" y="5696266"/>
            <a:ext cx="638217" cy="786528"/>
            <a:chOff x="4581144" y="3036333"/>
            <a:chExt cx="2112264" cy="2587226"/>
          </a:xfrm>
        </p:grpSpPr>
        <p:pic>
          <p:nvPicPr>
            <p:cNvPr id="6" name="Google Shape;125;p14">
              <a:extLst>
                <a:ext uri="{FF2B5EF4-FFF2-40B4-BE49-F238E27FC236}">
                  <a16:creationId xmlns:a16="http://schemas.microsoft.com/office/drawing/2014/main" id="{D8AB8885-4FE4-6244-27B9-57D27019451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26;p14">
              <a:extLst>
                <a:ext uri="{FF2B5EF4-FFF2-40B4-BE49-F238E27FC236}">
                  <a16:creationId xmlns:a16="http://schemas.microsoft.com/office/drawing/2014/main" id="{994EA137-7CDD-987B-B393-5584D02057B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2EBF071-75B8-6EFC-9125-A9A7CA19D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022" y="2969793"/>
            <a:ext cx="4004513" cy="4004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B07341C8-EB13-E9AD-3E38-4BD8381DB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27212793-0701-B850-BA20-FE4A274FC20E}"/>
              </a:ext>
            </a:extLst>
          </p:cNvPr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>
            <a:extLst>
              <a:ext uri="{FF2B5EF4-FFF2-40B4-BE49-F238E27FC236}">
                <a16:creationId xmlns:a16="http://schemas.microsoft.com/office/drawing/2014/main" id="{2ADC16E0-E930-D761-68EC-044257E060C8}"/>
              </a:ext>
            </a:extLst>
          </p:cNvPr>
          <p:cNvSpPr/>
          <p:nvPr/>
        </p:nvSpPr>
        <p:spPr>
          <a:xfrm>
            <a:off x="1472023" y="886210"/>
            <a:ext cx="9004703" cy="5305040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>
            <a:extLst>
              <a:ext uri="{FF2B5EF4-FFF2-40B4-BE49-F238E27FC236}">
                <a16:creationId xmlns:a16="http://schemas.microsoft.com/office/drawing/2014/main" id="{9FC734C4-DAA5-30B9-05D3-BB987F33BD0A}"/>
              </a:ext>
            </a:extLst>
          </p:cNvPr>
          <p:cNvSpPr txBox="1"/>
          <p:nvPr/>
        </p:nvSpPr>
        <p:spPr>
          <a:xfrm>
            <a:off x="1797246" y="885665"/>
            <a:ext cx="8333002" cy="5427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20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“Lord, we have left everything and followed you. What then shall we have?”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32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Matthew 19:27–29 (RSV-2CE)</a:t>
            </a:r>
            <a:endParaRPr lang="en-US" sz="36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A2D34B2F-BC59-0A07-77DA-E2F3EBFE7BD3}"/>
              </a:ext>
            </a:extLst>
          </p:cNvPr>
          <p:cNvSpPr txBox="1"/>
          <p:nvPr/>
        </p:nvSpPr>
        <p:spPr>
          <a:xfrm>
            <a:off x="672516" y="2253739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endParaRPr sz="24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4" name="Google Shape;124;p14">
            <a:extLst>
              <a:ext uri="{FF2B5EF4-FFF2-40B4-BE49-F238E27FC236}">
                <a16:creationId xmlns:a16="http://schemas.microsoft.com/office/drawing/2014/main" id="{F873D0C7-FE4B-DCEA-58EF-26B3CA40181D}"/>
              </a:ext>
            </a:extLst>
          </p:cNvPr>
          <p:cNvGrpSpPr/>
          <p:nvPr/>
        </p:nvGrpSpPr>
        <p:grpSpPr>
          <a:xfrm>
            <a:off x="11176266" y="5696266"/>
            <a:ext cx="638217" cy="786528"/>
            <a:chOff x="4581144" y="3036333"/>
            <a:chExt cx="2112264" cy="2587226"/>
          </a:xfrm>
        </p:grpSpPr>
        <p:pic>
          <p:nvPicPr>
            <p:cNvPr id="5" name="Google Shape;125;p14">
              <a:extLst>
                <a:ext uri="{FF2B5EF4-FFF2-40B4-BE49-F238E27FC236}">
                  <a16:creationId xmlns:a16="http://schemas.microsoft.com/office/drawing/2014/main" id="{F50962CC-8396-CA2B-9EFA-C5560A8B1D1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26;p14">
              <a:extLst>
                <a:ext uri="{FF2B5EF4-FFF2-40B4-BE49-F238E27FC236}">
                  <a16:creationId xmlns:a16="http://schemas.microsoft.com/office/drawing/2014/main" id="{46188592-4D15-7D7E-589C-2B9DFCEEB73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C4A64A9-539F-5965-1756-64B68441E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023" y="4065720"/>
            <a:ext cx="2673923" cy="267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5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F6420081-E343-DB87-04C5-5FB8EB59F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A393594A-DC1F-C813-0385-F0EC7601D683}"/>
              </a:ext>
            </a:extLst>
          </p:cNvPr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>
            <a:extLst>
              <a:ext uri="{FF2B5EF4-FFF2-40B4-BE49-F238E27FC236}">
                <a16:creationId xmlns:a16="http://schemas.microsoft.com/office/drawing/2014/main" id="{4B72D367-B209-11E8-A77B-070F0C455968}"/>
              </a:ext>
            </a:extLst>
          </p:cNvPr>
          <p:cNvSpPr/>
          <p:nvPr/>
        </p:nvSpPr>
        <p:spPr>
          <a:xfrm>
            <a:off x="1472023" y="886210"/>
            <a:ext cx="9004703" cy="5305040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>
            <a:extLst>
              <a:ext uri="{FF2B5EF4-FFF2-40B4-BE49-F238E27FC236}">
                <a16:creationId xmlns:a16="http://schemas.microsoft.com/office/drawing/2014/main" id="{86E21ABA-2320-17A6-FA41-F6ECE25ECD6F}"/>
              </a:ext>
            </a:extLst>
          </p:cNvPr>
          <p:cNvSpPr txBox="1"/>
          <p:nvPr/>
        </p:nvSpPr>
        <p:spPr>
          <a:xfrm>
            <a:off x="1797246" y="885665"/>
            <a:ext cx="8333002" cy="5427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20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r>
              <a:rPr lang="en-US" sz="20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All Christians in any state or walk of life are called to the fullness of Christian life and to the perfection of charity”.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32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Catechism No. 2013</a:t>
            </a:r>
            <a:endParaRPr lang="en-US" sz="36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14636C99-B553-BB23-C3E6-8C20EC3DC6FE}"/>
              </a:ext>
            </a:extLst>
          </p:cNvPr>
          <p:cNvSpPr txBox="1"/>
          <p:nvPr/>
        </p:nvSpPr>
        <p:spPr>
          <a:xfrm>
            <a:off x="672516" y="2253739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endParaRPr sz="24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" name="Google Shape;124;p14">
            <a:extLst>
              <a:ext uri="{FF2B5EF4-FFF2-40B4-BE49-F238E27FC236}">
                <a16:creationId xmlns:a16="http://schemas.microsoft.com/office/drawing/2014/main" id="{E0A4EE8B-51BC-73D2-415A-1D1F961DA08D}"/>
              </a:ext>
            </a:extLst>
          </p:cNvPr>
          <p:cNvGrpSpPr/>
          <p:nvPr/>
        </p:nvGrpSpPr>
        <p:grpSpPr>
          <a:xfrm>
            <a:off x="11176266" y="5696266"/>
            <a:ext cx="638217" cy="786528"/>
            <a:chOff x="4581144" y="3036333"/>
            <a:chExt cx="2112264" cy="2587226"/>
          </a:xfrm>
        </p:grpSpPr>
        <p:pic>
          <p:nvPicPr>
            <p:cNvPr id="3" name="Google Shape;125;p14">
              <a:extLst>
                <a:ext uri="{FF2B5EF4-FFF2-40B4-BE49-F238E27FC236}">
                  <a16:creationId xmlns:a16="http://schemas.microsoft.com/office/drawing/2014/main" id="{D7057D62-895C-07A3-F4BF-535102C77D8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126;p14">
              <a:extLst>
                <a:ext uri="{FF2B5EF4-FFF2-40B4-BE49-F238E27FC236}">
                  <a16:creationId xmlns:a16="http://schemas.microsoft.com/office/drawing/2014/main" id="{7CE6EA53-C70F-00B9-4C37-3AA44E60788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9935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AF5FC29D-2F21-555F-1F64-8044A95F9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D8FB4C20-C156-3B92-7539-7B9A32D90D48}"/>
              </a:ext>
            </a:extLst>
          </p:cNvPr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>
            <a:extLst>
              <a:ext uri="{FF2B5EF4-FFF2-40B4-BE49-F238E27FC236}">
                <a16:creationId xmlns:a16="http://schemas.microsoft.com/office/drawing/2014/main" id="{94B68BDB-35B6-2765-C169-95B7B21C5949}"/>
              </a:ext>
            </a:extLst>
          </p:cNvPr>
          <p:cNvSpPr/>
          <p:nvPr/>
        </p:nvSpPr>
        <p:spPr>
          <a:xfrm>
            <a:off x="1472023" y="886210"/>
            <a:ext cx="9004703" cy="5305040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>
            <a:extLst>
              <a:ext uri="{FF2B5EF4-FFF2-40B4-BE49-F238E27FC236}">
                <a16:creationId xmlns:a16="http://schemas.microsoft.com/office/drawing/2014/main" id="{A391047B-D100-DFCA-14DD-20D33EDF23EE}"/>
              </a:ext>
            </a:extLst>
          </p:cNvPr>
          <p:cNvSpPr txBox="1"/>
          <p:nvPr/>
        </p:nvSpPr>
        <p:spPr>
          <a:xfrm>
            <a:off x="1797246" y="885665"/>
            <a:ext cx="8333002" cy="5427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20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“You, therefore, must be perfect, as your heavenly Father is perfect.”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32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Matthew 5:48 (RSV-2CE)</a:t>
            </a:r>
            <a:endParaRPr lang="en-US" sz="36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05267BDE-CF51-D99C-9EC8-7FBAA27E574D}"/>
              </a:ext>
            </a:extLst>
          </p:cNvPr>
          <p:cNvSpPr txBox="1"/>
          <p:nvPr/>
        </p:nvSpPr>
        <p:spPr>
          <a:xfrm>
            <a:off x="672516" y="2253739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endParaRPr sz="24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" name="Google Shape;124;p14">
            <a:extLst>
              <a:ext uri="{FF2B5EF4-FFF2-40B4-BE49-F238E27FC236}">
                <a16:creationId xmlns:a16="http://schemas.microsoft.com/office/drawing/2014/main" id="{9DB14153-A8B7-C5A2-D07E-B6EFEF61F072}"/>
              </a:ext>
            </a:extLst>
          </p:cNvPr>
          <p:cNvGrpSpPr/>
          <p:nvPr/>
        </p:nvGrpSpPr>
        <p:grpSpPr>
          <a:xfrm>
            <a:off x="11176266" y="5696266"/>
            <a:ext cx="638217" cy="786528"/>
            <a:chOff x="4581144" y="3036333"/>
            <a:chExt cx="2112264" cy="2587226"/>
          </a:xfrm>
        </p:grpSpPr>
        <p:pic>
          <p:nvPicPr>
            <p:cNvPr id="3" name="Google Shape;125;p14">
              <a:extLst>
                <a:ext uri="{FF2B5EF4-FFF2-40B4-BE49-F238E27FC236}">
                  <a16:creationId xmlns:a16="http://schemas.microsoft.com/office/drawing/2014/main" id="{DB7A1065-052A-BD1E-DE17-64333330FC0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126;p14">
              <a:extLst>
                <a:ext uri="{FF2B5EF4-FFF2-40B4-BE49-F238E27FC236}">
                  <a16:creationId xmlns:a16="http://schemas.microsoft.com/office/drawing/2014/main" id="{8F73EFF5-A0C2-FEDD-C3CF-6DCD6E85D61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0DEF8D6-2423-0A87-6260-968914F02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022" y="2969793"/>
            <a:ext cx="4004513" cy="4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2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1A239B0F-7D3A-FC2C-F83B-2BC1E79FA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19035405-8089-1AB1-A60A-A4429F8E3764}"/>
              </a:ext>
            </a:extLst>
          </p:cNvPr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>
            <a:extLst>
              <a:ext uri="{FF2B5EF4-FFF2-40B4-BE49-F238E27FC236}">
                <a16:creationId xmlns:a16="http://schemas.microsoft.com/office/drawing/2014/main" id="{A40A4CCC-5B00-421B-42C1-67120951AA14}"/>
              </a:ext>
            </a:extLst>
          </p:cNvPr>
          <p:cNvSpPr/>
          <p:nvPr/>
        </p:nvSpPr>
        <p:spPr>
          <a:xfrm>
            <a:off x="1472023" y="886210"/>
            <a:ext cx="9004703" cy="5305040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>
            <a:extLst>
              <a:ext uri="{FF2B5EF4-FFF2-40B4-BE49-F238E27FC236}">
                <a16:creationId xmlns:a16="http://schemas.microsoft.com/office/drawing/2014/main" id="{1D871729-1B18-3342-B411-367E2BE648A1}"/>
              </a:ext>
            </a:extLst>
          </p:cNvPr>
          <p:cNvSpPr txBox="1"/>
          <p:nvPr/>
        </p:nvSpPr>
        <p:spPr>
          <a:xfrm>
            <a:off x="1797246" y="885665"/>
            <a:ext cx="8333002" cy="5427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20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“For which of you, desiring to build a tower, does not first sit down and count the cost, whether he has enough to complete it? Otherwise, when he has laid a foundation, and is not able to finish, all who see it begin to mock </a:t>
            </a:r>
            <a:r>
              <a:rPr lang="en-US" sz="2000" dirty="0" err="1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him,saying</a:t>
            </a:r>
            <a:r>
              <a:rPr lang="en-US" sz="20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, ‘This man began to build, and was not able to finish.”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32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Luke 14:28–30 (RSV-2CE)</a:t>
            </a:r>
            <a:endParaRPr lang="en-US" sz="36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3C8817E2-15C7-79C9-C1B4-2CC467D7B176}"/>
              </a:ext>
            </a:extLst>
          </p:cNvPr>
          <p:cNvSpPr txBox="1"/>
          <p:nvPr/>
        </p:nvSpPr>
        <p:spPr>
          <a:xfrm>
            <a:off x="672516" y="2253739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endParaRPr sz="24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" name="Google Shape;124;p14">
            <a:extLst>
              <a:ext uri="{FF2B5EF4-FFF2-40B4-BE49-F238E27FC236}">
                <a16:creationId xmlns:a16="http://schemas.microsoft.com/office/drawing/2014/main" id="{644CD149-B449-1D13-AE98-6F27D5DE16DE}"/>
              </a:ext>
            </a:extLst>
          </p:cNvPr>
          <p:cNvGrpSpPr/>
          <p:nvPr/>
        </p:nvGrpSpPr>
        <p:grpSpPr>
          <a:xfrm>
            <a:off x="11176266" y="5696266"/>
            <a:ext cx="638217" cy="786528"/>
            <a:chOff x="4581144" y="3036333"/>
            <a:chExt cx="2112264" cy="2587226"/>
          </a:xfrm>
        </p:grpSpPr>
        <p:pic>
          <p:nvPicPr>
            <p:cNvPr id="3" name="Google Shape;125;p14">
              <a:extLst>
                <a:ext uri="{FF2B5EF4-FFF2-40B4-BE49-F238E27FC236}">
                  <a16:creationId xmlns:a16="http://schemas.microsoft.com/office/drawing/2014/main" id="{25498CE5-26DE-9476-39F6-07FFC832909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126;p14">
              <a:extLst>
                <a:ext uri="{FF2B5EF4-FFF2-40B4-BE49-F238E27FC236}">
                  <a16:creationId xmlns:a16="http://schemas.microsoft.com/office/drawing/2014/main" id="{70833569-B92A-CB69-F9D0-E6C07498C1F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BEA7615-E47D-6F5A-A7FA-920566994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768" y="3356338"/>
            <a:ext cx="3545306" cy="354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6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AC23CCC5-9449-37B2-CD24-4535C716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F99369E3-EF81-CAC8-4FE4-FB3111140697}"/>
              </a:ext>
            </a:extLst>
          </p:cNvPr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>
            <a:extLst>
              <a:ext uri="{FF2B5EF4-FFF2-40B4-BE49-F238E27FC236}">
                <a16:creationId xmlns:a16="http://schemas.microsoft.com/office/drawing/2014/main" id="{F3A755FF-EBEC-6754-ABBB-B936B21E6C47}"/>
              </a:ext>
            </a:extLst>
          </p:cNvPr>
          <p:cNvSpPr txBox="1"/>
          <p:nvPr/>
        </p:nvSpPr>
        <p:spPr>
          <a:xfrm>
            <a:off x="5033605" y="579742"/>
            <a:ext cx="6510748" cy="569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3200" dirty="0">
                <a:solidFill>
                  <a:srgbClr val="9A2429"/>
                </a:solidFill>
                <a:latin typeface="Merriweather"/>
                <a:ea typeface="Merriweather"/>
                <a:cs typeface="Merriweather"/>
                <a:sym typeface="Merriweather"/>
              </a:rPr>
              <a:t>Into the Breach: An Apostolic Exhortation to Catholic Men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2400" b="1" dirty="0">
                <a:solidFill>
                  <a:srgbClr val="9A2429"/>
                </a:solidFill>
                <a:latin typeface="Merriweather"/>
                <a:ea typeface="Merriweather"/>
                <a:cs typeface="Merriweather"/>
                <a:sym typeface="Merriweather"/>
              </a:rPr>
              <a:t>Author: Bishop Olmsted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endParaRPr lang="en-US" sz="2400" dirty="0">
              <a:solidFill>
                <a:srgbClr val="9A2429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endParaRPr lang="en-US" sz="2400" dirty="0">
              <a:solidFill>
                <a:srgbClr val="9A2429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600"/>
            </a:pPr>
            <a:r>
              <a:rPr lang="en-US" sz="2000" dirty="0">
                <a:solidFill>
                  <a:srgbClr val="9A2429"/>
                </a:solidFill>
                <a:latin typeface="Merriweather"/>
                <a:ea typeface="Merriweather"/>
                <a:cs typeface="Merriweather"/>
                <a:sym typeface="Merriweath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Amazon URL for the book</a:t>
            </a:r>
            <a:endParaRPr lang="en-US" sz="4000" dirty="0">
              <a:solidFill>
                <a:srgbClr val="9A2429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35AA7CAB-726F-7C23-AD04-CB9260306032}"/>
              </a:ext>
            </a:extLst>
          </p:cNvPr>
          <p:cNvSpPr txBox="1"/>
          <p:nvPr/>
        </p:nvSpPr>
        <p:spPr>
          <a:xfrm>
            <a:off x="672516" y="2253739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endParaRPr sz="24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24" name="Google Shape;124;p14">
            <a:extLst>
              <a:ext uri="{FF2B5EF4-FFF2-40B4-BE49-F238E27FC236}">
                <a16:creationId xmlns:a16="http://schemas.microsoft.com/office/drawing/2014/main" id="{294C973F-0F86-A0B6-48D7-D920ACCAC1A8}"/>
              </a:ext>
            </a:extLst>
          </p:cNvPr>
          <p:cNvGrpSpPr/>
          <p:nvPr/>
        </p:nvGrpSpPr>
        <p:grpSpPr>
          <a:xfrm>
            <a:off x="11298416" y="5768838"/>
            <a:ext cx="638217" cy="786528"/>
            <a:chOff x="4581144" y="3036333"/>
            <a:chExt cx="2112264" cy="2587226"/>
          </a:xfrm>
        </p:grpSpPr>
        <p:pic>
          <p:nvPicPr>
            <p:cNvPr id="125" name="Google Shape;125;p14">
              <a:extLst>
                <a:ext uri="{FF2B5EF4-FFF2-40B4-BE49-F238E27FC236}">
                  <a16:creationId xmlns:a16="http://schemas.microsoft.com/office/drawing/2014/main" id="{95756240-E1C6-9C8D-BFF7-5B75E432055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4">
              <a:extLst>
                <a:ext uri="{FF2B5EF4-FFF2-40B4-BE49-F238E27FC236}">
                  <a16:creationId xmlns:a16="http://schemas.microsoft.com/office/drawing/2014/main" id="{13A6A4EA-A182-0511-838A-4247D0B6CFA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94D995D-5A9B-D288-A104-29547BBD9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326" y="376237"/>
            <a:ext cx="4361089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70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AE220B64-AF48-E83A-70AF-0702058B2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8E5C0D5D-4EAF-11F7-49F6-D766B93FA6D6}"/>
              </a:ext>
            </a:extLst>
          </p:cNvPr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>
            <a:extLst>
              <a:ext uri="{FF2B5EF4-FFF2-40B4-BE49-F238E27FC236}">
                <a16:creationId xmlns:a16="http://schemas.microsoft.com/office/drawing/2014/main" id="{4D1CB302-53A3-CF35-8291-C1F372160454}"/>
              </a:ext>
            </a:extLst>
          </p:cNvPr>
          <p:cNvSpPr txBox="1"/>
          <p:nvPr/>
        </p:nvSpPr>
        <p:spPr>
          <a:xfrm>
            <a:off x="5033605" y="579742"/>
            <a:ext cx="6510748" cy="569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3200" dirty="0">
                <a:solidFill>
                  <a:srgbClr val="9A2429"/>
                </a:solidFill>
                <a:latin typeface="Merriweather"/>
                <a:ea typeface="Merriweather"/>
                <a:cs typeface="Merriweather"/>
                <a:sym typeface="Merriweather"/>
              </a:rPr>
              <a:t>The Soul of The Apostolate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2400" b="1" dirty="0">
                <a:solidFill>
                  <a:srgbClr val="9A2429"/>
                </a:solidFill>
                <a:latin typeface="Merriweather"/>
                <a:ea typeface="Merriweather"/>
                <a:cs typeface="Merriweather"/>
                <a:sym typeface="Merriweather"/>
              </a:rPr>
              <a:t>Author:  Jean-Baptiste </a:t>
            </a:r>
            <a:r>
              <a:rPr lang="en-US" sz="2400" b="1" dirty="0" err="1">
                <a:solidFill>
                  <a:srgbClr val="9A2429"/>
                </a:solidFill>
                <a:latin typeface="Merriweather"/>
                <a:ea typeface="Merriweather"/>
                <a:cs typeface="Merriweather"/>
                <a:sym typeface="Merriweather"/>
              </a:rPr>
              <a:t>Chautard</a:t>
            </a:r>
            <a:r>
              <a:rPr lang="en-US" sz="2400" b="1" dirty="0">
                <a:solidFill>
                  <a:srgbClr val="9A2429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endParaRPr lang="en-US" sz="2400" dirty="0">
              <a:solidFill>
                <a:srgbClr val="9A2429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endParaRPr lang="en-US" sz="2400" dirty="0">
              <a:solidFill>
                <a:srgbClr val="9A2429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600"/>
            </a:pPr>
            <a:r>
              <a:rPr lang="en-US" sz="2000" dirty="0">
                <a:solidFill>
                  <a:srgbClr val="9A2429"/>
                </a:solidFill>
                <a:latin typeface="Merriweather"/>
                <a:ea typeface="Merriweather"/>
                <a:cs typeface="Merriweather"/>
                <a:sym typeface="Merriweath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Amazon URL for the book</a:t>
            </a:r>
            <a:endParaRPr lang="en-US" sz="4000" dirty="0">
              <a:solidFill>
                <a:srgbClr val="9A2429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4ED1E5FE-5FE4-A6C2-723B-D9FB604B8480}"/>
              </a:ext>
            </a:extLst>
          </p:cNvPr>
          <p:cNvSpPr txBox="1"/>
          <p:nvPr/>
        </p:nvSpPr>
        <p:spPr>
          <a:xfrm>
            <a:off x="672516" y="2253739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endParaRPr sz="24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24" name="Google Shape;124;p14">
            <a:extLst>
              <a:ext uri="{FF2B5EF4-FFF2-40B4-BE49-F238E27FC236}">
                <a16:creationId xmlns:a16="http://schemas.microsoft.com/office/drawing/2014/main" id="{F6F85561-BA7A-DF58-63A5-1257ECC96AE2}"/>
              </a:ext>
            </a:extLst>
          </p:cNvPr>
          <p:cNvGrpSpPr/>
          <p:nvPr/>
        </p:nvGrpSpPr>
        <p:grpSpPr>
          <a:xfrm>
            <a:off x="11298416" y="5768838"/>
            <a:ext cx="638217" cy="786528"/>
            <a:chOff x="4581144" y="3036333"/>
            <a:chExt cx="2112264" cy="2587226"/>
          </a:xfrm>
        </p:grpSpPr>
        <p:pic>
          <p:nvPicPr>
            <p:cNvPr id="125" name="Google Shape;125;p14">
              <a:extLst>
                <a:ext uri="{FF2B5EF4-FFF2-40B4-BE49-F238E27FC236}">
                  <a16:creationId xmlns:a16="http://schemas.microsoft.com/office/drawing/2014/main" id="{D163FBE9-8667-79C7-2A6C-D579512B1CC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4">
              <a:extLst>
                <a:ext uri="{FF2B5EF4-FFF2-40B4-BE49-F238E27FC236}">
                  <a16:creationId xmlns:a16="http://schemas.microsoft.com/office/drawing/2014/main" id="{B35CD6D6-DE93-3DD9-742B-9570D2B7CD2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44F60C8-83CE-81C2-B826-B6A3366E45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326" y="358985"/>
            <a:ext cx="3972599" cy="614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60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04">
          <a:extLst>
            <a:ext uri="{FF2B5EF4-FFF2-40B4-BE49-F238E27FC236}">
              <a16:creationId xmlns:a16="http://schemas.microsoft.com/office/drawing/2014/main" id="{94936966-A475-65D7-C9A4-8DDE9BF10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841416B0-AC94-3B9E-FDE4-8FFD1B376069}"/>
              </a:ext>
            </a:extLst>
          </p:cNvPr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>
            <a:extLst>
              <a:ext uri="{FF2B5EF4-FFF2-40B4-BE49-F238E27FC236}">
                <a16:creationId xmlns:a16="http://schemas.microsoft.com/office/drawing/2014/main" id="{4566BCC0-0EBF-B760-810E-22A7FE048FB9}"/>
              </a:ext>
            </a:extLst>
          </p:cNvPr>
          <p:cNvSpPr/>
          <p:nvPr/>
        </p:nvSpPr>
        <p:spPr>
          <a:xfrm>
            <a:off x="458511" y="2329505"/>
            <a:ext cx="2713837" cy="3280855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>
            <a:extLst>
              <a:ext uri="{FF2B5EF4-FFF2-40B4-BE49-F238E27FC236}">
                <a16:creationId xmlns:a16="http://schemas.microsoft.com/office/drawing/2014/main" id="{06F46756-900B-15CF-7372-B2D8BEB376B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52054" y="456591"/>
            <a:ext cx="10284844" cy="131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2429"/>
              </a:buClr>
              <a:buSzPts val="5000"/>
              <a:buFont typeface="Arial"/>
              <a:buNone/>
            </a:pPr>
            <a:r>
              <a:rPr lang="en-US" sz="5000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  <a:t>The Map</a:t>
            </a:r>
            <a:br>
              <a:rPr lang="en-US" sz="5000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500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  <a:t>Stage 1: Purgative Stage</a:t>
            </a:r>
            <a:endParaRPr sz="4500" dirty="0">
              <a:solidFill>
                <a:srgbClr val="9A242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4">
            <a:extLst>
              <a:ext uri="{FF2B5EF4-FFF2-40B4-BE49-F238E27FC236}">
                <a16:creationId xmlns:a16="http://schemas.microsoft.com/office/drawing/2014/main" id="{B309911C-9488-84F9-5208-907C071F94DB}"/>
              </a:ext>
            </a:extLst>
          </p:cNvPr>
          <p:cNvSpPr txBox="1"/>
          <p:nvPr/>
        </p:nvSpPr>
        <p:spPr>
          <a:xfrm>
            <a:off x="709289" y="3576002"/>
            <a:ext cx="2087108" cy="1806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Separated from God by mortal sin; no desire for amendment.</a:t>
            </a:r>
            <a:endParaRPr dirty="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E3F90692-0AEE-4DCD-9502-46E9DC89FD45}"/>
              </a:ext>
            </a:extLst>
          </p:cNvPr>
          <p:cNvSpPr txBox="1"/>
          <p:nvPr/>
        </p:nvSpPr>
        <p:spPr>
          <a:xfrm>
            <a:off x="672516" y="2456941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1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st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0" name="Google Shape;110;p14">
            <a:extLst>
              <a:ext uri="{FF2B5EF4-FFF2-40B4-BE49-F238E27FC236}">
                <a16:creationId xmlns:a16="http://schemas.microsoft.com/office/drawing/2014/main" id="{527334CC-48A9-328D-CE75-F42638B55BE6}"/>
              </a:ext>
            </a:extLst>
          </p:cNvPr>
          <p:cNvSpPr/>
          <p:nvPr/>
        </p:nvSpPr>
        <p:spPr>
          <a:xfrm>
            <a:off x="3295017" y="2331632"/>
            <a:ext cx="2713837" cy="3280855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>
            <a:extLst>
              <a:ext uri="{FF2B5EF4-FFF2-40B4-BE49-F238E27FC236}">
                <a16:creationId xmlns:a16="http://schemas.microsoft.com/office/drawing/2014/main" id="{17D86D76-2326-60CB-E448-51E36D1F9FD8}"/>
              </a:ext>
            </a:extLst>
          </p:cNvPr>
          <p:cNvSpPr txBox="1"/>
          <p:nvPr/>
        </p:nvSpPr>
        <p:spPr>
          <a:xfrm>
            <a:off x="3608381" y="3574905"/>
            <a:ext cx="2087108" cy="1877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Avoids scandalous sin but remains lukewarm; faith is mostly external.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2" name="Google Shape;112;p14">
            <a:extLst>
              <a:ext uri="{FF2B5EF4-FFF2-40B4-BE49-F238E27FC236}">
                <a16:creationId xmlns:a16="http://schemas.microsoft.com/office/drawing/2014/main" id="{112F0CA0-0537-17C0-AD8F-91209C2654F6}"/>
              </a:ext>
            </a:extLst>
          </p:cNvPr>
          <p:cNvSpPr txBox="1"/>
          <p:nvPr/>
        </p:nvSpPr>
        <p:spPr>
          <a:xfrm>
            <a:off x="3571608" y="2456941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2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nd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3" name="Google Shape;113;p14">
            <a:extLst>
              <a:ext uri="{FF2B5EF4-FFF2-40B4-BE49-F238E27FC236}">
                <a16:creationId xmlns:a16="http://schemas.microsoft.com/office/drawing/2014/main" id="{D67763D1-5F73-5C04-3DD4-2770A451E1CC}"/>
              </a:ext>
            </a:extLst>
          </p:cNvPr>
          <p:cNvSpPr/>
          <p:nvPr/>
        </p:nvSpPr>
        <p:spPr>
          <a:xfrm>
            <a:off x="6131249" y="2329505"/>
            <a:ext cx="2713837" cy="3280855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>
            <a:extLst>
              <a:ext uri="{FF2B5EF4-FFF2-40B4-BE49-F238E27FC236}">
                <a16:creationId xmlns:a16="http://schemas.microsoft.com/office/drawing/2014/main" id="{AD7B75BA-4CC3-00E0-2514-5F511BB72876}"/>
              </a:ext>
            </a:extLst>
          </p:cNvPr>
          <p:cNvSpPr txBox="1"/>
          <p:nvPr/>
        </p:nvSpPr>
        <p:spPr>
          <a:xfrm>
            <a:off x="6470699" y="3607566"/>
            <a:ext cx="2087108" cy="1743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Avoids mortal sin, some effort at virtue, but shallow roots.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5" name="Google Shape;115;p14">
            <a:extLst>
              <a:ext uri="{FF2B5EF4-FFF2-40B4-BE49-F238E27FC236}">
                <a16:creationId xmlns:a16="http://schemas.microsoft.com/office/drawing/2014/main" id="{EC055FD5-4909-C35A-4457-505053475802}"/>
              </a:ext>
            </a:extLst>
          </p:cNvPr>
          <p:cNvSpPr txBox="1"/>
          <p:nvPr/>
        </p:nvSpPr>
        <p:spPr>
          <a:xfrm>
            <a:off x="6470699" y="2456941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3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rd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6" name="Google Shape;116;p14">
            <a:extLst>
              <a:ext uri="{FF2B5EF4-FFF2-40B4-BE49-F238E27FC236}">
                <a16:creationId xmlns:a16="http://schemas.microsoft.com/office/drawing/2014/main" id="{0494EE38-BCEF-5A6C-EB86-FF874614E656}"/>
              </a:ext>
            </a:extLst>
          </p:cNvPr>
          <p:cNvSpPr/>
          <p:nvPr/>
        </p:nvSpPr>
        <p:spPr>
          <a:xfrm>
            <a:off x="8970400" y="2329505"/>
            <a:ext cx="2713837" cy="3280855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4">
            <a:extLst>
              <a:ext uri="{FF2B5EF4-FFF2-40B4-BE49-F238E27FC236}">
                <a16:creationId xmlns:a16="http://schemas.microsoft.com/office/drawing/2014/main" id="{560FBC9E-91E5-FB7B-8B61-02BA5C5C7A07}"/>
              </a:ext>
            </a:extLst>
          </p:cNvPr>
          <p:cNvSpPr txBox="1"/>
          <p:nvPr/>
        </p:nvSpPr>
        <p:spPr>
          <a:xfrm>
            <a:off x="9369789" y="3572650"/>
            <a:ext cx="2087108" cy="221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Periods of fervor followed by lapses; easily distracted from spiritual duties.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8" name="Google Shape;118;p14">
            <a:extLst>
              <a:ext uri="{FF2B5EF4-FFF2-40B4-BE49-F238E27FC236}">
                <a16:creationId xmlns:a16="http://schemas.microsoft.com/office/drawing/2014/main" id="{9FF3E61A-21A3-B9BA-86F5-D7F8E28F7C27}"/>
              </a:ext>
            </a:extLst>
          </p:cNvPr>
          <p:cNvSpPr txBox="1"/>
          <p:nvPr/>
        </p:nvSpPr>
        <p:spPr>
          <a:xfrm>
            <a:off x="9369789" y="2456941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4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9" name="Google Shape;119;p14">
            <a:extLst>
              <a:ext uri="{FF2B5EF4-FFF2-40B4-BE49-F238E27FC236}">
                <a16:creationId xmlns:a16="http://schemas.microsoft.com/office/drawing/2014/main" id="{D3B62A05-1371-75EA-5987-2C04548B246A}"/>
              </a:ext>
            </a:extLst>
          </p:cNvPr>
          <p:cNvSpPr txBox="1"/>
          <p:nvPr/>
        </p:nvSpPr>
        <p:spPr>
          <a:xfrm>
            <a:off x="3331789" y="2909907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Surface Christianity: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0" name="Google Shape;120;p14">
            <a:extLst>
              <a:ext uri="{FF2B5EF4-FFF2-40B4-BE49-F238E27FC236}">
                <a16:creationId xmlns:a16="http://schemas.microsoft.com/office/drawing/2014/main" id="{1F29F9ED-AEF2-0129-F742-3E7D9C4F7F2C}"/>
              </a:ext>
            </a:extLst>
          </p:cNvPr>
          <p:cNvSpPr txBox="1"/>
          <p:nvPr/>
        </p:nvSpPr>
        <p:spPr>
          <a:xfrm>
            <a:off x="432697" y="2907780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Hardened in Sin: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1" name="Google Shape;121;p14">
            <a:extLst>
              <a:ext uri="{FF2B5EF4-FFF2-40B4-BE49-F238E27FC236}">
                <a16:creationId xmlns:a16="http://schemas.microsoft.com/office/drawing/2014/main" id="{B5277266-0534-E9E1-1AC0-B153BFFDA917}"/>
              </a:ext>
            </a:extLst>
          </p:cNvPr>
          <p:cNvSpPr txBox="1"/>
          <p:nvPr/>
        </p:nvSpPr>
        <p:spPr>
          <a:xfrm>
            <a:off x="6194107" y="2907780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Mediocre Piety: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2" name="Google Shape;122;p14">
            <a:extLst>
              <a:ext uri="{FF2B5EF4-FFF2-40B4-BE49-F238E27FC236}">
                <a16:creationId xmlns:a16="http://schemas.microsoft.com/office/drawing/2014/main" id="{84627489-CE9B-AD9A-9F54-BD5F039CAD98}"/>
              </a:ext>
            </a:extLst>
          </p:cNvPr>
          <p:cNvSpPr txBox="1"/>
          <p:nvPr/>
        </p:nvSpPr>
        <p:spPr>
          <a:xfrm>
            <a:off x="9093197" y="2904428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Intermittent Piety: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123" name="Google Shape;123;p14">
            <a:extLst>
              <a:ext uri="{FF2B5EF4-FFF2-40B4-BE49-F238E27FC236}">
                <a16:creationId xmlns:a16="http://schemas.microsoft.com/office/drawing/2014/main" id="{7521F9AB-C2B1-3BAE-0C51-E5BF56B87F2D}"/>
              </a:ext>
            </a:extLst>
          </p:cNvPr>
          <p:cNvCxnSpPr/>
          <p:nvPr/>
        </p:nvCxnSpPr>
        <p:spPr>
          <a:xfrm>
            <a:off x="1103825" y="1919943"/>
            <a:ext cx="10054848" cy="0"/>
          </a:xfrm>
          <a:prstGeom prst="straightConnector1">
            <a:avLst/>
          </a:prstGeom>
          <a:noFill/>
          <a:ln w="44450" cap="flat" cmpd="sng">
            <a:solidFill>
              <a:srgbClr val="9A2429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24" name="Google Shape;124;p14">
            <a:extLst>
              <a:ext uri="{FF2B5EF4-FFF2-40B4-BE49-F238E27FC236}">
                <a16:creationId xmlns:a16="http://schemas.microsoft.com/office/drawing/2014/main" id="{E0F1A9DB-E313-1E1C-8BCE-AF3873BC71FB}"/>
              </a:ext>
            </a:extLst>
          </p:cNvPr>
          <p:cNvGrpSpPr/>
          <p:nvPr/>
        </p:nvGrpSpPr>
        <p:grpSpPr>
          <a:xfrm>
            <a:off x="11298416" y="5768838"/>
            <a:ext cx="638217" cy="786528"/>
            <a:chOff x="4581144" y="3036333"/>
            <a:chExt cx="2112264" cy="2587226"/>
          </a:xfrm>
        </p:grpSpPr>
        <p:pic>
          <p:nvPicPr>
            <p:cNvPr id="125" name="Google Shape;125;p14">
              <a:extLst>
                <a:ext uri="{FF2B5EF4-FFF2-40B4-BE49-F238E27FC236}">
                  <a16:creationId xmlns:a16="http://schemas.microsoft.com/office/drawing/2014/main" id="{EE46441E-1B0C-5D39-E84C-40095F2D8EE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4">
              <a:extLst>
                <a:ext uri="{FF2B5EF4-FFF2-40B4-BE49-F238E27FC236}">
                  <a16:creationId xmlns:a16="http://schemas.microsoft.com/office/drawing/2014/main" id="{B378DB55-13C7-B797-AA48-1FCF4E97EB3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0402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709289" y="3053309"/>
            <a:ext cx="2087108" cy="1806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Separated from God by mortal sin; no desire for amendment.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672516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1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3608381" y="3052212"/>
            <a:ext cx="2087108" cy="1877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Avoids scandalous sin but remains lukewarm; faith is mostly external.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6" name="Google Shape;136;p15"/>
          <p:cNvSpPr txBox="1"/>
          <p:nvPr/>
        </p:nvSpPr>
        <p:spPr>
          <a:xfrm>
            <a:off x="3571608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2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6470699" y="3084873"/>
            <a:ext cx="2087108" cy="1743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Avoids mortal sin, some effort at virtue, but shallow roots.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6470699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3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9369789" y="3049957"/>
            <a:ext cx="2087108" cy="221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Periods of fervor followed by lapses; easily distracted from spiritual duties.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9369789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4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3331789" y="2387214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Surface Christianity: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432697" y="2385087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Hardened in Sin: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3" name="Google Shape;143;p15"/>
          <p:cNvSpPr txBox="1"/>
          <p:nvPr/>
        </p:nvSpPr>
        <p:spPr>
          <a:xfrm>
            <a:off x="6194107" y="2385087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Mediocre Piety: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9093197" y="2381735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Intermittent Piety: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5" name="Google Shape;145;p15"/>
          <p:cNvSpPr/>
          <p:nvPr/>
        </p:nvSpPr>
        <p:spPr>
          <a:xfrm>
            <a:off x="1796938" y="2679679"/>
            <a:ext cx="4034637" cy="2783427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5"/>
          <p:cNvSpPr txBox="1"/>
          <p:nvPr/>
        </p:nvSpPr>
        <p:spPr>
          <a:xfrm>
            <a:off x="2110300" y="3779292"/>
            <a:ext cx="3378373" cy="127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Faithful in prayer and virtue even in dryness or difficulty.</a:t>
            </a:r>
            <a:endParaRPr/>
          </a:p>
        </p:txBody>
      </p:sp>
      <p:sp>
        <p:nvSpPr>
          <p:cNvPr id="147" name="Google Shape;147;p15"/>
          <p:cNvSpPr txBox="1"/>
          <p:nvPr/>
        </p:nvSpPr>
        <p:spPr>
          <a:xfrm>
            <a:off x="2755933" y="2841144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5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8" name="Google Shape;148;p15"/>
          <p:cNvSpPr/>
          <p:nvPr/>
        </p:nvSpPr>
        <p:spPr>
          <a:xfrm>
            <a:off x="6449424" y="2674461"/>
            <a:ext cx="4034637" cy="2783427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5"/>
          <p:cNvSpPr txBox="1"/>
          <p:nvPr/>
        </p:nvSpPr>
        <p:spPr>
          <a:xfrm>
            <a:off x="6777554" y="3968603"/>
            <a:ext cx="3378373" cy="895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Zeal for God’s glory; embraces sacrifice for souls.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7423188" y="2835926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6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1" name="Google Shape;151;p15"/>
          <p:cNvSpPr txBox="1"/>
          <p:nvPr/>
        </p:nvSpPr>
        <p:spPr>
          <a:xfrm>
            <a:off x="2755933" y="3379686"/>
            <a:ext cx="2087108" cy="54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Sustained Piety:</a:t>
            </a:r>
            <a:endParaRPr/>
          </a:p>
        </p:txBody>
      </p:sp>
      <p:sp>
        <p:nvSpPr>
          <p:cNvPr id="152" name="Google Shape;152;p15"/>
          <p:cNvSpPr txBox="1"/>
          <p:nvPr/>
        </p:nvSpPr>
        <p:spPr>
          <a:xfrm>
            <a:off x="7423187" y="3374468"/>
            <a:ext cx="2087108" cy="54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Fervor:</a:t>
            </a:r>
            <a:endParaRPr/>
          </a:p>
        </p:txBody>
      </p:sp>
      <p:grpSp>
        <p:nvGrpSpPr>
          <p:cNvPr id="153" name="Google Shape;153;p15"/>
          <p:cNvGrpSpPr/>
          <p:nvPr/>
        </p:nvGrpSpPr>
        <p:grpSpPr>
          <a:xfrm>
            <a:off x="11298416" y="5768838"/>
            <a:ext cx="638217" cy="786528"/>
            <a:chOff x="4581144" y="3036333"/>
            <a:chExt cx="2112264" cy="2587226"/>
          </a:xfrm>
        </p:grpSpPr>
        <p:pic>
          <p:nvPicPr>
            <p:cNvPr id="154" name="Google Shape;154;p15"/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15"/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6" name="Google Shape;156;p15"/>
          <p:cNvSpPr txBox="1"/>
          <p:nvPr/>
        </p:nvSpPr>
        <p:spPr>
          <a:xfrm>
            <a:off x="953578" y="732517"/>
            <a:ext cx="10284844" cy="131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2429"/>
              </a:buClr>
              <a:buSzPts val="5000"/>
              <a:buFont typeface="Arial"/>
              <a:buNone/>
            </a:pPr>
            <a:r>
              <a:rPr lang="en-US" sz="5000" b="0" i="0" u="none" strike="noStrike" cap="none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  <a:t>The Map</a:t>
            </a:r>
            <a:br>
              <a:rPr lang="en-US" sz="5000" b="0" i="0" u="none" strike="noStrike" cap="none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500" b="0" i="0" u="none" strike="noStrike" cap="none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  <a:t>Stage 2: Illuminative Stage</a:t>
            </a:r>
            <a:endParaRPr sz="4500" b="0" i="0" u="none" strike="noStrike" cap="none" dirty="0">
              <a:solidFill>
                <a:srgbClr val="9A2429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57" name="Google Shape;157;p15"/>
          <p:cNvCxnSpPr/>
          <p:nvPr/>
        </p:nvCxnSpPr>
        <p:spPr>
          <a:xfrm>
            <a:off x="1087863" y="2196317"/>
            <a:ext cx="10054848" cy="0"/>
          </a:xfrm>
          <a:prstGeom prst="straightConnector1">
            <a:avLst/>
          </a:prstGeom>
          <a:noFill/>
          <a:ln w="44450" cap="flat" cmpd="sng">
            <a:solidFill>
              <a:srgbClr val="9A242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/>
          <p:nvPr/>
        </p:nvSpPr>
        <p:spPr>
          <a:xfrm>
            <a:off x="228600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6"/>
          <p:cNvSpPr txBox="1"/>
          <p:nvPr/>
        </p:nvSpPr>
        <p:spPr>
          <a:xfrm>
            <a:off x="672516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1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3608381" y="3052212"/>
            <a:ext cx="2087108" cy="1877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Avoids scandalous sin but remains lukewarm; faith is mostly external.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3571608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2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6470699" y="3084873"/>
            <a:ext cx="2087108" cy="1743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Avoids mortal sin, some effort at virtue, but shallow roots.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6470699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3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9" name="Google Shape;169;p16"/>
          <p:cNvSpPr txBox="1"/>
          <p:nvPr/>
        </p:nvSpPr>
        <p:spPr>
          <a:xfrm>
            <a:off x="9369789" y="3049957"/>
            <a:ext cx="2087108" cy="221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Periods of fervor followed by lapses; easily distracted from spiritual duties.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9369789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4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1" name="Google Shape;171;p16"/>
          <p:cNvSpPr txBox="1"/>
          <p:nvPr/>
        </p:nvSpPr>
        <p:spPr>
          <a:xfrm>
            <a:off x="3331789" y="2387214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Surface Christianity: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2" name="Google Shape;172;p16"/>
          <p:cNvSpPr txBox="1"/>
          <p:nvPr/>
        </p:nvSpPr>
        <p:spPr>
          <a:xfrm>
            <a:off x="432697" y="2385087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Hardened in Sin: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3" name="Google Shape;173;p16"/>
          <p:cNvSpPr txBox="1"/>
          <p:nvPr/>
        </p:nvSpPr>
        <p:spPr>
          <a:xfrm>
            <a:off x="6194107" y="2385087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Mediocre Piety: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4" name="Google Shape;174;p16"/>
          <p:cNvSpPr txBox="1"/>
          <p:nvPr/>
        </p:nvSpPr>
        <p:spPr>
          <a:xfrm>
            <a:off x="9093197" y="2381735"/>
            <a:ext cx="2640292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Intermittent Piety: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5" name="Google Shape;175;p16"/>
          <p:cNvSpPr txBox="1"/>
          <p:nvPr/>
        </p:nvSpPr>
        <p:spPr>
          <a:xfrm>
            <a:off x="2133023" y="3136899"/>
            <a:ext cx="3378373" cy="127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Faithful in prayer and virtue even in dryness or difficulty.</a:t>
            </a:r>
            <a:endParaRPr/>
          </a:p>
        </p:txBody>
      </p:sp>
      <p:sp>
        <p:nvSpPr>
          <p:cNvPr id="176" name="Google Shape;176;p16"/>
          <p:cNvSpPr txBox="1"/>
          <p:nvPr/>
        </p:nvSpPr>
        <p:spPr>
          <a:xfrm>
            <a:off x="2778656" y="2198751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5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7" name="Google Shape;177;p16"/>
          <p:cNvSpPr txBox="1"/>
          <p:nvPr/>
        </p:nvSpPr>
        <p:spPr>
          <a:xfrm>
            <a:off x="6748683" y="3331428"/>
            <a:ext cx="3378373" cy="895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Zeal for God’s glory; embraces sacrifice for souls.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8" name="Google Shape;178;p16"/>
          <p:cNvSpPr txBox="1"/>
          <p:nvPr/>
        </p:nvSpPr>
        <p:spPr>
          <a:xfrm>
            <a:off x="7394317" y="2198751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6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9" name="Google Shape;179;p16"/>
          <p:cNvSpPr txBox="1"/>
          <p:nvPr/>
        </p:nvSpPr>
        <p:spPr>
          <a:xfrm>
            <a:off x="2778656" y="2737293"/>
            <a:ext cx="2087108" cy="54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Sustained Piety:</a:t>
            </a:r>
            <a:endParaRPr/>
          </a:p>
        </p:txBody>
      </p:sp>
      <p:sp>
        <p:nvSpPr>
          <p:cNvPr id="180" name="Google Shape;180;p16"/>
          <p:cNvSpPr txBox="1"/>
          <p:nvPr/>
        </p:nvSpPr>
        <p:spPr>
          <a:xfrm>
            <a:off x="7394316" y="2737293"/>
            <a:ext cx="2087108" cy="54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Fervor:</a:t>
            </a:r>
            <a:endParaRPr/>
          </a:p>
        </p:txBody>
      </p:sp>
      <p:sp>
        <p:nvSpPr>
          <p:cNvPr id="181" name="Google Shape;181;p16"/>
          <p:cNvSpPr/>
          <p:nvPr/>
        </p:nvSpPr>
        <p:spPr>
          <a:xfrm>
            <a:off x="1126935" y="2381735"/>
            <a:ext cx="2978023" cy="3245914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6"/>
          <p:cNvSpPr txBox="1"/>
          <p:nvPr/>
        </p:nvSpPr>
        <p:spPr>
          <a:xfrm>
            <a:off x="1243955" y="3519449"/>
            <a:ext cx="2664660" cy="1807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Will is habitually aligned with God; charity saturates my life.</a:t>
            </a:r>
            <a:endParaRPr/>
          </a:p>
        </p:txBody>
      </p:sp>
      <p:sp>
        <p:nvSpPr>
          <p:cNvPr id="183" name="Google Shape;183;p16"/>
          <p:cNvSpPr txBox="1"/>
          <p:nvPr/>
        </p:nvSpPr>
        <p:spPr>
          <a:xfrm>
            <a:off x="1572392" y="2544851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7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4" name="Google Shape;184;p16"/>
          <p:cNvSpPr/>
          <p:nvPr/>
        </p:nvSpPr>
        <p:spPr>
          <a:xfrm>
            <a:off x="4606988" y="2381735"/>
            <a:ext cx="2978023" cy="3245914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4763669" y="3519449"/>
            <a:ext cx="2664660" cy="145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Heroic virtue in daily life; grace flows through every action.</a:t>
            </a:r>
            <a:endParaRPr sz="20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5052445" y="2543200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8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8087042" y="2385957"/>
            <a:ext cx="2978023" cy="3245914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6"/>
          <p:cNvSpPr txBox="1"/>
          <p:nvPr/>
        </p:nvSpPr>
        <p:spPr>
          <a:xfrm>
            <a:off x="8243723" y="3519449"/>
            <a:ext cx="2664660" cy="168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Transforming union; God possesses the soul entirely, summit of the spiritual life.</a:t>
            </a:r>
            <a:endParaRPr/>
          </a:p>
        </p:txBody>
      </p:sp>
      <p:sp>
        <p:nvSpPr>
          <p:cNvPr id="189" name="Google Shape;189;p16"/>
          <p:cNvSpPr txBox="1"/>
          <p:nvPr/>
        </p:nvSpPr>
        <p:spPr>
          <a:xfrm>
            <a:off x="8532499" y="2547422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9</a:t>
            </a:r>
            <a:r>
              <a:rPr lang="en-US" sz="1800" b="0" i="0" u="none" strike="noStrike" cap="none" baseline="3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</a:t>
            </a: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Degree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0" name="Google Shape;190;p16"/>
          <p:cNvSpPr txBox="1"/>
          <p:nvPr/>
        </p:nvSpPr>
        <p:spPr>
          <a:xfrm>
            <a:off x="1283616" y="3081742"/>
            <a:ext cx="2664660" cy="40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Relative Perfection:</a:t>
            </a:r>
            <a:endParaRPr/>
          </a:p>
        </p:txBody>
      </p:sp>
      <p:sp>
        <p:nvSpPr>
          <p:cNvPr id="191" name="Google Shape;191;p16"/>
          <p:cNvSpPr txBox="1"/>
          <p:nvPr/>
        </p:nvSpPr>
        <p:spPr>
          <a:xfrm>
            <a:off x="4763669" y="3087833"/>
            <a:ext cx="2664660" cy="40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Heroic Perfection:</a:t>
            </a:r>
            <a:endParaRPr/>
          </a:p>
        </p:txBody>
      </p:sp>
      <p:sp>
        <p:nvSpPr>
          <p:cNvPr id="192" name="Google Shape;192;p16"/>
          <p:cNvSpPr txBox="1"/>
          <p:nvPr/>
        </p:nvSpPr>
        <p:spPr>
          <a:xfrm>
            <a:off x="8243723" y="3081741"/>
            <a:ext cx="2664660" cy="40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riweather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Complete Sanctity:</a:t>
            </a:r>
            <a:endParaRPr/>
          </a:p>
        </p:txBody>
      </p:sp>
      <p:grpSp>
        <p:nvGrpSpPr>
          <p:cNvPr id="193" name="Google Shape;193;p16"/>
          <p:cNvGrpSpPr/>
          <p:nvPr/>
        </p:nvGrpSpPr>
        <p:grpSpPr>
          <a:xfrm>
            <a:off x="11298416" y="5768838"/>
            <a:ext cx="638217" cy="786528"/>
            <a:chOff x="4581144" y="3036333"/>
            <a:chExt cx="2112264" cy="2587226"/>
          </a:xfrm>
        </p:grpSpPr>
        <p:pic>
          <p:nvPicPr>
            <p:cNvPr id="194" name="Google Shape;194;p16"/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6"/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" name="Google Shape;196;p16"/>
          <p:cNvSpPr txBox="1"/>
          <p:nvPr/>
        </p:nvSpPr>
        <p:spPr>
          <a:xfrm>
            <a:off x="952054" y="557802"/>
            <a:ext cx="10284844" cy="131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2429"/>
              </a:buClr>
              <a:buSzPts val="5000"/>
              <a:buFont typeface="Arial"/>
              <a:buNone/>
            </a:pPr>
            <a:r>
              <a:rPr lang="en-US" sz="5000" b="0" i="0" u="none" strike="noStrike" cap="none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  <a:t>The Map</a:t>
            </a:r>
            <a:br>
              <a:rPr lang="en-US" sz="5000" b="0" i="0" u="none" strike="noStrike" cap="none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500" b="0" i="0" u="none" strike="noStrike" cap="none" dirty="0">
                <a:solidFill>
                  <a:srgbClr val="9A2429"/>
                </a:solidFill>
                <a:latin typeface="Arial"/>
                <a:ea typeface="Arial"/>
                <a:cs typeface="Arial"/>
                <a:sym typeface="Arial"/>
              </a:rPr>
              <a:t>Stage 3: Unitive Stage</a:t>
            </a:r>
            <a:endParaRPr sz="4500" b="0" i="0" u="none" strike="noStrike" cap="none" dirty="0">
              <a:solidFill>
                <a:srgbClr val="9A2429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97" name="Google Shape;197;p16"/>
          <p:cNvCxnSpPr/>
          <p:nvPr/>
        </p:nvCxnSpPr>
        <p:spPr>
          <a:xfrm>
            <a:off x="1068576" y="1934248"/>
            <a:ext cx="10054848" cy="0"/>
          </a:xfrm>
          <a:prstGeom prst="straightConnector1">
            <a:avLst/>
          </a:prstGeom>
          <a:noFill/>
          <a:ln w="44450" cap="flat" cmpd="sng">
            <a:solidFill>
              <a:srgbClr val="9A242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2429"/>
        </a:solidFill>
        <a:effectLst/>
      </p:bgPr>
    </p:bg>
    <p:spTree>
      <p:nvGrpSpPr>
        <p:cNvPr id="1" name="Shape 161">
          <a:extLst>
            <a:ext uri="{FF2B5EF4-FFF2-40B4-BE49-F238E27FC236}">
              <a16:creationId xmlns:a16="http://schemas.microsoft.com/office/drawing/2014/main" id="{E3AAF5EE-0D96-651C-0788-F1E2F6DCF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>
            <a:extLst>
              <a:ext uri="{FF2B5EF4-FFF2-40B4-BE49-F238E27FC236}">
                <a16:creationId xmlns:a16="http://schemas.microsoft.com/office/drawing/2014/main" id="{5F3829D3-0DC2-571B-03D9-6213E3FD7248}"/>
              </a:ext>
            </a:extLst>
          </p:cNvPr>
          <p:cNvSpPr/>
          <p:nvPr/>
        </p:nvSpPr>
        <p:spPr>
          <a:xfrm>
            <a:off x="249411" y="228600"/>
            <a:ext cx="11731752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6">
            <a:extLst>
              <a:ext uri="{FF2B5EF4-FFF2-40B4-BE49-F238E27FC236}">
                <a16:creationId xmlns:a16="http://schemas.microsoft.com/office/drawing/2014/main" id="{C8587798-8150-D5BF-FAAB-59CEC57FB29E}"/>
              </a:ext>
            </a:extLst>
          </p:cNvPr>
          <p:cNvSpPr txBox="1"/>
          <p:nvPr/>
        </p:nvSpPr>
        <p:spPr>
          <a:xfrm>
            <a:off x="672516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1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id="{594C3C31-F680-19E6-C579-BCD647D789F3}"/>
              </a:ext>
            </a:extLst>
          </p:cNvPr>
          <p:cNvSpPr txBox="1"/>
          <p:nvPr/>
        </p:nvSpPr>
        <p:spPr>
          <a:xfrm>
            <a:off x="9369789" y="1934248"/>
            <a:ext cx="2087108" cy="5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Degree 4</a:t>
            </a:r>
            <a:endParaRPr sz="24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1" name="Google Shape;181;p16">
            <a:extLst>
              <a:ext uri="{FF2B5EF4-FFF2-40B4-BE49-F238E27FC236}">
                <a16:creationId xmlns:a16="http://schemas.microsoft.com/office/drawing/2014/main" id="{F4ABC5C0-BA0A-9E30-E355-A633F8313616}"/>
              </a:ext>
            </a:extLst>
          </p:cNvPr>
          <p:cNvSpPr/>
          <p:nvPr/>
        </p:nvSpPr>
        <p:spPr>
          <a:xfrm>
            <a:off x="1070361" y="2037285"/>
            <a:ext cx="2978023" cy="1791920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6">
            <a:extLst>
              <a:ext uri="{FF2B5EF4-FFF2-40B4-BE49-F238E27FC236}">
                <a16:creationId xmlns:a16="http://schemas.microsoft.com/office/drawing/2014/main" id="{1195FA74-844E-221D-BEC2-BFA7B66C3888}"/>
              </a:ext>
            </a:extLst>
          </p:cNvPr>
          <p:cNvSpPr txBox="1"/>
          <p:nvPr/>
        </p:nvSpPr>
        <p:spPr>
          <a:xfrm>
            <a:off x="1170973" y="2172395"/>
            <a:ext cx="2822927" cy="1015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1</a:t>
            </a: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Secure the Supply Lines</a:t>
            </a: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Live the Sacramental Life</a:t>
            </a:r>
          </a:p>
        </p:txBody>
      </p:sp>
      <p:grpSp>
        <p:nvGrpSpPr>
          <p:cNvPr id="193" name="Google Shape;193;p16">
            <a:extLst>
              <a:ext uri="{FF2B5EF4-FFF2-40B4-BE49-F238E27FC236}">
                <a16:creationId xmlns:a16="http://schemas.microsoft.com/office/drawing/2014/main" id="{DB17E5EB-BF47-F6BA-7E49-0F7F9DE32DDC}"/>
              </a:ext>
            </a:extLst>
          </p:cNvPr>
          <p:cNvGrpSpPr/>
          <p:nvPr/>
        </p:nvGrpSpPr>
        <p:grpSpPr>
          <a:xfrm>
            <a:off x="11298416" y="5768838"/>
            <a:ext cx="638217" cy="786528"/>
            <a:chOff x="4581144" y="3036333"/>
            <a:chExt cx="2112264" cy="2587226"/>
          </a:xfrm>
        </p:grpSpPr>
        <p:pic>
          <p:nvPicPr>
            <p:cNvPr id="194" name="Google Shape;194;p16">
              <a:extLst>
                <a:ext uri="{FF2B5EF4-FFF2-40B4-BE49-F238E27FC236}">
                  <a16:creationId xmlns:a16="http://schemas.microsoft.com/office/drawing/2014/main" id="{2793122E-E086-4D72-178B-30594DF62A8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6">
              <a:extLst>
                <a:ext uri="{FF2B5EF4-FFF2-40B4-BE49-F238E27FC236}">
                  <a16:creationId xmlns:a16="http://schemas.microsoft.com/office/drawing/2014/main" id="{3F64DE5C-0CC1-17A2-A797-17C5402F589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" name="Google Shape;196;p16">
            <a:extLst>
              <a:ext uri="{FF2B5EF4-FFF2-40B4-BE49-F238E27FC236}">
                <a16:creationId xmlns:a16="http://schemas.microsoft.com/office/drawing/2014/main" id="{07EB3998-3110-2E32-2AC6-7652A0736543}"/>
              </a:ext>
            </a:extLst>
          </p:cNvPr>
          <p:cNvSpPr txBox="1"/>
          <p:nvPr/>
        </p:nvSpPr>
        <p:spPr>
          <a:xfrm>
            <a:off x="951260" y="474775"/>
            <a:ext cx="10284844" cy="131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9A2429"/>
              </a:buClr>
              <a:buSzPts val="5400"/>
            </a:pPr>
            <a:r>
              <a:rPr lang="en-US" sz="6600" dirty="0">
                <a:solidFill>
                  <a:srgbClr val="9A2429"/>
                </a:solidFill>
              </a:rPr>
              <a:t>Tac-Ops</a:t>
            </a:r>
            <a:endParaRPr lang="en-US" sz="6600" dirty="0">
              <a:solidFill>
                <a:srgbClr val="9A2429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97" name="Google Shape;197;p16">
            <a:extLst>
              <a:ext uri="{FF2B5EF4-FFF2-40B4-BE49-F238E27FC236}">
                <a16:creationId xmlns:a16="http://schemas.microsoft.com/office/drawing/2014/main" id="{A1CDD7B7-A2D7-E6FC-F802-A911B07FB52B}"/>
              </a:ext>
            </a:extLst>
          </p:cNvPr>
          <p:cNvCxnSpPr/>
          <p:nvPr/>
        </p:nvCxnSpPr>
        <p:spPr>
          <a:xfrm>
            <a:off x="1087863" y="1789315"/>
            <a:ext cx="10054848" cy="0"/>
          </a:xfrm>
          <a:prstGeom prst="straightConnector1">
            <a:avLst/>
          </a:prstGeom>
          <a:noFill/>
          <a:ln w="44450" cap="flat" cmpd="sng">
            <a:solidFill>
              <a:srgbClr val="9A242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181;p16">
            <a:extLst>
              <a:ext uri="{FF2B5EF4-FFF2-40B4-BE49-F238E27FC236}">
                <a16:creationId xmlns:a16="http://schemas.microsoft.com/office/drawing/2014/main" id="{9FD9D3C0-315D-E382-2C17-F9A03E43B692}"/>
              </a:ext>
            </a:extLst>
          </p:cNvPr>
          <p:cNvSpPr/>
          <p:nvPr/>
        </p:nvSpPr>
        <p:spPr>
          <a:xfrm>
            <a:off x="4606988" y="2025501"/>
            <a:ext cx="2978023" cy="1791924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1;p16">
            <a:extLst>
              <a:ext uri="{FF2B5EF4-FFF2-40B4-BE49-F238E27FC236}">
                <a16:creationId xmlns:a16="http://schemas.microsoft.com/office/drawing/2014/main" id="{7CFA97FF-8B1B-9E60-2A18-DD0603171C70}"/>
              </a:ext>
            </a:extLst>
          </p:cNvPr>
          <p:cNvSpPr/>
          <p:nvPr/>
        </p:nvSpPr>
        <p:spPr>
          <a:xfrm>
            <a:off x="8143615" y="2036473"/>
            <a:ext cx="2978023" cy="1791920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81;p16">
            <a:extLst>
              <a:ext uri="{FF2B5EF4-FFF2-40B4-BE49-F238E27FC236}">
                <a16:creationId xmlns:a16="http://schemas.microsoft.com/office/drawing/2014/main" id="{D316729F-DAD6-092D-E355-D9B4B51B50E8}"/>
              </a:ext>
            </a:extLst>
          </p:cNvPr>
          <p:cNvSpPr/>
          <p:nvPr/>
        </p:nvSpPr>
        <p:spPr>
          <a:xfrm>
            <a:off x="1070361" y="4254738"/>
            <a:ext cx="2978023" cy="1791915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81;p16">
            <a:extLst>
              <a:ext uri="{FF2B5EF4-FFF2-40B4-BE49-F238E27FC236}">
                <a16:creationId xmlns:a16="http://schemas.microsoft.com/office/drawing/2014/main" id="{BA184833-C9BC-D572-9141-5A05DBB5D7C3}"/>
              </a:ext>
            </a:extLst>
          </p:cNvPr>
          <p:cNvSpPr/>
          <p:nvPr/>
        </p:nvSpPr>
        <p:spPr>
          <a:xfrm>
            <a:off x="4606989" y="4254738"/>
            <a:ext cx="2978023" cy="1791927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81;p16">
            <a:extLst>
              <a:ext uri="{FF2B5EF4-FFF2-40B4-BE49-F238E27FC236}">
                <a16:creationId xmlns:a16="http://schemas.microsoft.com/office/drawing/2014/main" id="{B609CDD3-A32D-FD53-5602-684D29AAF8DA}"/>
              </a:ext>
            </a:extLst>
          </p:cNvPr>
          <p:cNvSpPr/>
          <p:nvPr/>
        </p:nvSpPr>
        <p:spPr>
          <a:xfrm>
            <a:off x="8138980" y="4254738"/>
            <a:ext cx="2978023" cy="1791915"/>
          </a:xfrm>
          <a:prstGeom prst="rect">
            <a:avLst/>
          </a:prstGeom>
          <a:solidFill>
            <a:srgbClr val="9A2429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83;p16">
            <a:extLst>
              <a:ext uri="{FF2B5EF4-FFF2-40B4-BE49-F238E27FC236}">
                <a16:creationId xmlns:a16="http://schemas.microsoft.com/office/drawing/2014/main" id="{C0B5E533-A352-326C-B8C7-B12C81C548BB}"/>
              </a:ext>
            </a:extLst>
          </p:cNvPr>
          <p:cNvSpPr txBox="1"/>
          <p:nvPr/>
        </p:nvSpPr>
        <p:spPr>
          <a:xfrm>
            <a:off x="4781372" y="2119548"/>
            <a:ext cx="2667830" cy="1345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2</a:t>
            </a:r>
            <a:endParaRPr lang="en-US" sz="18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Keep COMS Up</a:t>
            </a: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Maintain a Consistent Prayer Life</a:t>
            </a:r>
          </a:p>
        </p:txBody>
      </p:sp>
      <p:sp>
        <p:nvSpPr>
          <p:cNvPr id="13" name="Google Shape;183;p16">
            <a:extLst>
              <a:ext uri="{FF2B5EF4-FFF2-40B4-BE49-F238E27FC236}">
                <a16:creationId xmlns:a16="http://schemas.microsoft.com/office/drawing/2014/main" id="{81ADFE7C-D617-ADA8-364A-D5E80FBFF9CA}"/>
              </a:ext>
            </a:extLst>
          </p:cNvPr>
          <p:cNvSpPr txBox="1"/>
          <p:nvPr/>
        </p:nvSpPr>
        <p:spPr>
          <a:xfrm>
            <a:off x="8449173" y="2082866"/>
            <a:ext cx="2667830" cy="1345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3</a:t>
            </a: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Train for the Battle</a:t>
            </a: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Be Intentional about Spiritual Formation</a:t>
            </a:r>
          </a:p>
        </p:txBody>
      </p:sp>
      <p:sp>
        <p:nvSpPr>
          <p:cNvPr id="14" name="Google Shape;183;p16">
            <a:extLst>
              <a:ext uri="{FF2B5EF4-FFF2-40B4-BE49-F238E27FC236}">
                <a16:creationId xmlns:a16="http://schemas.microsoft.com/office/drawing/2014/main" id="{8BC59ECD-661F-09A6-D158-4B95461FEFC8}"/>
              </a:ext>
            </a:extLst>
          </p:cNvPr>
          <p:cNvSpPr txBox="1"/>
          <p:nvPr/>
        </p:nvSpPr>
        <p:spPr>
          <a:xfrm>
            <a:off x="1248522" y="4328355"/>
            <a:ext cx="2667830" cy="1227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4</a:t>
            </a:r>
            <a:endParaRPr lang="en-US" sz="1800" b="0" i="0" u="none" strike="noStrike" cap="none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Live Under Orders</a:t>
            </a: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Uniformity to God’s Will</a:t>
            </a:r>
          </a:p>
        </p:txBody>
      </p:sp>
      <p:sp>
        <p:nvSpPr>
          <p:cNvPr id="15" name="Google Shape;183;p16">
            <a:extLst>
              <a:ext uri="{FF2B5EF4-FFF2-40B4-BE49-F238E27FC236}">
                <a16:creationId xmlns:a16="http://schemas.microsoft.com/office/drawing/2014/main" id="{1EAB9493-29B8-5DEE-D9C8-97C5B21A16B6}"/>
              </a:ext>
            </a:extLst>
          </p:cNvPr>
          <p:cNvSpPr txBox="1"/>
          <p:nvPr/>
        </p:nvSpPr>
        <p:spPr>
          <a:xfrm>
            <a:off x="4759767" y="4428154"/>
            <a:ext cx="2667830" cy="1227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5</a:t>
            </a: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Strengthen the Base</a:t>
            </a: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Serve My Home First, Everything Else Second</a:t>
            </a:r>
          </a:p>
        </p:txBody>
      </p:sp>
      <p:sp>
        <p:nvSpPr>
          <p:cNvPr id="16" name="Google Shape;183;p16">
            <a:extLst>
              <a:ext uri="{FF2B5EF4-FFF2-40B4-BE49-F238E27FC236}">
                <a16:creationId xmlns:a16="http://schemas.microsoft.com/office/drawing/2014/main" id="{E08EA579-C484-55B7-1FBF-A8F55A32B81A}"/>
              </a:ext>
            </a:extLst>
          </p:cNvPr>
          <p:cNvSpPr txBox="1"/>
          <p:nvPr/>
        </p:nvSpPr>
        <p:spPr>
          <a:xfrm>
            <a:off x="8294076" y="4329094"/>
            <a:ext cx="2667830" cy="1227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6</a:t>
            </a: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"/>
              <a:buNone/>
            </a:pPr>
            <a:r>
              <a:rPr lang="en-US" sz="1600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Advance with Courage</a:t>
            </a:r>
          </a:p>
          <a:p>
            <a:pPr marL="285750" marR="0" lvl="0" indent="-2857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Conquering Action</a:t>
            </a:r>
          </a:p>
        </p:txBody>
      </p:sp>
    </p:spTree>
    <p:extLst>
      <p:ext uri="{BB962C8B-B14F-4D97-AF65-F5344CB8AC3E}">
        <p14:creationId xmlns:p14="http://schemas.microsoft.com/office/powerpoint/2010/main" val="127797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8" descr="A large hole in the 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69025" y="1"/>
            <a:ext cx="126610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07E277-63F3-754C-3188-4288A183694F}"/>
              </a:ext>
            </a:extLst>
          </p:cNvPr>
          <p:cNvSpPr/>
          <p:nvPr/>
        </p:nvSpPr>
        <p:spPr>
          <a:xfrm>
            <a:off x="11091134" y="57912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grpSp>
        <p:nvGrpSpPr>
          <p:cNvPr id="3" name="Google Shape;235;p18"/>
          <p:cNvGrpSpPr/>
          <p:nvPr/>
        </p:nvGrpSpPr>
        <p:grpSpPr>
          <a:xfrm>
            <a:off x="11236277" y="5831431"/>
            <a:ext cx="638217" cy="786528"/>
            <a:chOff x="4581144" y="3036333"/>
            <a:chExt cx="2112264" cy="2587226"/>
          </a:xfrm>
        </p:grpSpPr>
        <p:pic>
          <p:nvPicPr>
            <p:cNvPr id="4" name="Google Shape;236;p18"/>
            <p:cNvPicPr preferRelativeResize="0"/>
            <p:nvPr/>
          </p:nvPicPr>
          <p:blipFill rotWithShape="1">
            <a:blip r:embed="rId4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237;p18"/>
            <p:cNvPicPr preferRelativeResize="0"/>
            <p:nvPr/>
          </p:nvPicPr>
          <p:blipFill rotWithShape="1">
            <a:blip r:embed="rId5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19"/>
          <p:cNvGrpSpPr/>
          <p:nvPr/>
        </p:nvGrpSpPr>
        <p:grpSpPr>
          <a:xfrm>
            <a:off x="11298416" y="5768838"/>
            <a:ext cx="638217" cy="786528"/>
            <a:chOff x="4581144" y="3036333"/>
            <a:chExt cx="2112264" cy="2587226"/>
          </a:xfrm>
        </p:grpSpPr>
        <p:pic>
          <p:nvPicPr>
            <p:cNvPr id="245" name="Google Shape;245;p19"/>
            <p:cNvPicPr preferRelativeResize="0"/>
            <p:nvPr/>
          </p:nvPicPr>
          <p:blipFill rotWithShape="1">
            <a:blip r:embed="rId4">
              <a:alphaModFix/>
            </a:blip>
            <a:srcRect l="34797" r="34325" b="29549"/>
            <a:stretch/>
          </p:blipFill>
          <p:spPr>
            <a:xfrm>
              <a:off x="4992624" y="3036333"/>
              <a:ext cx="1287215" cy="1337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19"/>
            <p:cNvPicPr preferRelativeResize="0"/>
            <p:nvPr/>
          </p:nvPicPr>
          <p:blipFill rotWithShape="1">
            <a:blip r:embed="rId5">
              <a:alphaModFix/>
            </a:blip>
            <a:srcRect l="18188" t="49861" r="17484" b="9408"/>
            <a:stretch/>
          </p:blipFill>
          <p:spPr>
            <a:xfrm>
              <a:off x="4581144" y="4286142"/>
              <a:ext cx="2112264" cy="133741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612</Words>
  <Application>Microsoft Office PowerPoint</Application>
  <PresentationFormat>Widescreen</PresentationFormat>
  <Paragraphs>103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Lato</vt:lpstr>
      <vt:lpstr>Merriweather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Map Stage 1: Purgative Stage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Ronski</dc:creator>
  <cp:lastModifiedBy>Ronalyn Reyes</cp:lastModifiedBy>
  <cp:revision>4</cp:revision>
  <dcterms:modified xsi:type="dcterms:W3CDTF">2026-05-18T19:51:45Z</dcterms:modified>
</cp:coreProperties>
</file>